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61" r:id="rId2"/>
    <p:sldId id="262" r:id="rId3"/>
    <p:sldId id="260" r:id="rId4"/>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52754"/>
    <a:srgbClr val="D74520"/>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357"/>
    <p:restoredTop sz="94674"/>
  </p:normalViewPr>
  <p:slideViewPr>
    <p:cSldViewPr snapToObjects="1">
      <p:cViewPr varScale="1">
        <p:scale>
          <a:sx n="27" d="100"/>
          <a:sy n="27" d="100"/>
        </p:scale>
        <p:origin x="280" y="648"/>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tif>
</file>

<file path=ppt/media/image3.ti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12/6/19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90E7CA6F-884E-634E-A75A-572F483F8848}" type="datetime1">
              <a:rPr lang="en-US"/>
              <a:pPr>
                <a:defRPr/>
              </a:pPr>
              <a:t>12/6/19</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1B9D8FB5-0612-A746-80CF-DDCC9E0BE654}" type="datetime1">
              <a:rPr lang="en-US"/>
              <a:pPr>
                <a:defRPr/>
              </a:pPr>
              <a:t>12/6/19</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DE4A1045-DEEA-8946-B37B-F877AEF129FC}" type="datetime1">
              <a:rPr lang="en-US"/>
              <a:pPr>
                <a:defRPr/>
              </a:pPr>
              <a:t>12/6/19</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85F8FCF0-B109-4E41-830D-87865EE91AB8}" type="datetime1">
              <a:rPr lang="en-US"/>
              <a:pPr>
                <a:defRPr/>
              </a:pPr>
              <a:t>12/6/19</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E7C552A1-6EB6-214B-B59F-414060EFC9BA}" type="datetime1">
              <a:rPr lang="en-US"/>
              <a:pPr>
                <a:defRPr/>
              </a:pPr>
              <a:t>12/6/19</a:t>
            </a:fld>
            <a:endParaRPr 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4122401C-AAEC-224B-B0FC-7E890D4BAFD9}" type="datetime1">
              <a:rPr lang="en-US"/>
              <a:pPr>
                <a:defRPr/>
              </a:pPr>
              <a:t>12/6/19</a:t>
            </a:fld>
            <a:endParaRPr 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556E7D08-D5EF-6242-865A-CE48CC4D2D04}" type="datetime1">
              <a:rPr lang="en-US"/>
              <a:pPr>
                <a:defRPr/>
              </a:pPr>
              <a:t>12/6/19</a:t>
            </a:fld>
            <a:endParaRPr 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0B1F0F8D-0D4A-614C-B06A-DCF9395ADB14}" type="datetime1">
              <a:rPr lang="en-US"/>
              <a:pPr>
                <a:defRPr/>
              </a:pPr>
              <a:t>12/6/19</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r>
              <a:rPr lang="en-US" noProof="0"/>
              <a:t>Click icon to add picture</a:t>
            </a:r>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FE30288A-D7A5-0941-93D1-D21B196E9A39}" type="datetime1">
              <a:rPr lang="en-US"/>
              <a:pPr>
                <a:defRPr/>
              </a:pPr>
              <a:t>12/6/19</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2193925" rtl="0" eaLnBrk="1" fontAlgn="base" hangingPunct="1">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1" fontAlgn="base" hangingPunct="1">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1" fontAlgn="base" hangingPunct="1">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1" fontAlgn="base" hangingPunct="1">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printing@illinois.edu" TargetMode="External"/><Relationship Id="rId1" Type="http://schemas.openxmlformats.org/officeDocument/2006/relationships/slideLayout" Target="../slideLayouts/slideLayout1.xml"/><Relationship Id="rId5" Type="http://schemas.openxmlformats.org/officeDocument/2006/relationships/image" Target="../media/image3.tif"/><Relationship Id="rId4" Type="http://schemas.openxmlformats.org/officeDocument/2006/relationships/image" Target="../media/image2.tif"/></Relationships>
</file>

<file path=ppt/slides/_rels/slide2.xml.rels><?xml version="1.0" encoding="UTF-8" standalone="yes"?>
<Relationships xmlns="http://schemas.openxmlformats.org/package/2006/relationships"><Relationship Id="rId3" Type="http://schemas.openxmlformats.org/officeDocument/2006/relationships/hyperlink" Target="http://irb.illinois.edu" TargetMode="External"/><Relationship Id="rId2" Type="http://schemas.openxmlformats.org/officeDocument/2006/relationships/hyperlink" Target="file:////(http/::www.identitystandards.illinois.edu:writingstyleguide:index.html" TargetMode="Externa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mailto:printing@illinois.edu" TargetMode="External"/><Relationship Id="rId4" Type="http://schemas.openxmlformats.org/officeDocument/2006/relationships/hyperlink" Target="http://www.cio.illinois.edu/policies/copyright/ccs.pdf"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7.xml"/><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5000" b="1" dirty="0">
                <a:latin typeface="Georgia" charset="0"/>
                <a:cs typeface="Georgia" charset="0"/>
              </a:rPr>
              <a:t>Sushmita Azad, Sogol </a:t>
            </a:r>
            <a:r>
              <a:rPr lang="en-US" sz="5000" b="1" dirty="0" err="1">
                <a:latin typeface="Georgia" charset="0"/>
                <a:cs typeface="Georgia" charset="0"/>
              </a:rPr>
              <a:t>Bazargani</a:t>
            </a:r>
            <a:r>
              <a:rPr lang="en-US" sz="5000" b="1" dirty="0">
                <a:latin typeface="Georgia" charset="0"/>
                <a:cs typeface="Georgia" charset="0"/>
              </a:rPr>
              <a:t>, </a:t>
            </a:r>
            <a:r>
              <a:rPr lang="en-US" sz="5000" b="1" dirty="0" err="1">
                <a:latin typeface="Georgia" charset="0"/>
                <a:cs typeface="Georgia" charset="0"/>
              </a:rPr>
              <a:t>Aabhas</a:t>
            </a:r>
            <a:r>
              <a:rPr lang="en-US" sz="5000" b="1" dirty="0">
                <a:latin typeface="Georgia" charset="0"/>
                <a:cs typeface="Georgia" charset="0"/>
              </a:rPr>
              <a:t> Chauhan</a:t>
            </a:r>
            <a:br>
              <a:rPr lang="en-US" sz="4800" b="1" dirty="0">
                <a:latin typeface="Georgia" charset="0"/>
                <a:cs typeface="Georgia" charset="0"/>
              </a:rPr>
            </a:br>
            <a:r>
              <a:rPr lang="en-US" sz="2800" b="1" dirty="0">
                <a:latin typeface="Georgia" charset="0"/>
                <a:cs typeface="Georgia" charset="0"/>
              </a:rPr>
              <a:t>Department of Computer Science, Grainger College of Engineering, University of Illinois at Urbana-Champaign</a:t>
            </a:r>
          </a:p>
        </p:txBody>
      </p:sp>
      <p:sp>
        <p:nvSpPr>
          <p:cNvPr id="14338"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dirty="0">
                <a:solidFill>
                  <a:schemeClr val="tx2"/>
                </a:solidFill>
                <a:latin typeface="Arial Black" charset="0"/>
              </a:rPr>
              <a:t>Detecting Bird Loss in Forest Ecosystems</a:t>
            </a:r>
          </a:p>
        </p:txBody>
      </p:sp>
      <p:sp>
        <p:nvSpPr>
          <p:cNvPr id="14339"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chemeClr val="tx2"/>
                </a:solidFill>
              </a:rPr>
              <a:t>ACKNOWLEDGEMENTS</a:t>
            </a:r>
            <a:endParaRPr lang="en-GB" sz="4000" b="1">
              <a:solidFill>
                <a:srgbClr val="CC3300"/>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4340" name="Rectangle 33"/>
          <p:cNvSpPr>
            <a:spLocks noChangeArrowheads="1"/>
          </p:cNvSpPr>
          <p:nvPr/>
        </p:nvSpPr>
        <p:spPr bwMode="auto">
          <a:xfrm>
            <a:off x="1143000" y="20421600"/>
            <a:ext cx="9829800" cy="1150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AIM</a:t>
            </a:r>
            <a:endParaRPr lang="en-GB" sz="4000" b="1" dirty="0">
              <a:solidFill>
                <a:srgbClr val="CC3300"/>
              </a:solidFill>
            </a:endParaRPr>
          </a:p>
          <a:p>
            <a:r>
              <a:rPr lang="en-US" sz="2800" dirty="0"/>
              <a:t> </a:t>
            </a:r>
          </a:p>
          <a:p>
            <a:r>
              <a:rPr lang="en-US" sz="2800" b="1" dirty="0">
                <a:latin typeface="Georgia" charset="0"/>
                <a:cs typeface="Georgia" charset="0"/>
              </a:rPr>
              <a:t>Using machine learning to identify large-scale loss of birds in a habitat</a:t>
            </a:r>
          </a:p>
          <a:p>
            <a:endParaRPr lang="en-US" sz="2800" b="1" dirty="0">
              <a:latin typeface="Georgia" charset="0"/>
              <a:cs typeface="Georgia" charset="0"/>
            </a:endParaRPr>
          </a:p>
          <a:p>
            <a:r>
              <a:rPr lang="en-US" sz="2800" dirty="0">
                <a:latin typeface="Georgia" charset="0"/>
                <a:cs typeface="Georgia" charset="0"/>
              </a:rPr>
              <a:t>By analyzing data from these different sites, we want to build representative models for what 1) healthy, 2)newly logged and 3) extensively logged ecosystems sound like, and use these models to be able to gauge the human-impact on similar tropical rainforests without relying on satellite imagery.</a:t>
            </a:r>
          </a:p>
          <a:p>
            <a:endParaRPr lang="en-US" sz="2800" dirty="0">
              <a:latin typeface="Georgia" charset="0"/>
              <a:cs typeface="Georgia" charset="0"/>
            </a:endParaRPr>
          </a:p>
          <a:p>
            <a:r>
              <a:rPr lang="en-US" sz="2800" dirty="0">
                <a:latin typeface="Georgia" charset="0"/>
                <a:cs typeface="Georgia" charset="0"/>
              </a:rPr>
              <a:t>In the future, we would like to extend this to be an analysis over time, and determine how long it takes for an ecosystem to regain its bird population after being selectively logged.</a:t>
            </a:r>
          </a:p>
          <a:p>
            <a:endParaRPr lang="en-US" sz="2800" dirty="0">
              <a:latin typeface="Georgia" charset="0"/>
              <a:cs typeface="Georgia" charset="0"/>
            </a:endParaRPr>
          </a:p>
          <a:p>
            <a:endParaRPr lang="en-US" sz="2800" dirty="0">
              <a:latin typeface="Georgia" charset="0"/>
              <a:cs typeface="Georgia" charset="0"/>
            </a:endParaRPr>
          </a:p>
          <a:p>
            <a:r>
              <a:rPr lang="en-US" sz="2800" dirty="0">
                <a:latin typeface="Georgia" charset="0"/>
                <a:cs typeface="Georgia" charset="0"/>
              </a:rPr>
              <a:t>Note: Through all out experiments, we use dawn call, </a:t>
            </a:r>
            <a:r>
              <a:rPr lang="en-US" sz="2800" dirty="0" err="1">
                <a:latin typeface="Georgia" charset="0"/>
                <a:cs typeface="Georgia" charset="0"/>
              </a:rPr>
              <a:t>i.e</a:t>
            </a:r>
            <a:r>
              <a:rPr lang="en-US" sz="2800" dirty="0">
                <a:latin typeface="Georgia" charset="0"/>
                <a:cs typeface="Georgia" charset="0"/>
              </a:rPr>
              <a:t> birdsong at daybreak as our indicator of bird population and in turn – health of biodiversity.</a:t>
            </a:r>
            <a:endParaRPr lang="en-AU" sz="2800" dirty="0">
              <a:latin typeface="Georgia" charset="0"/>
              <a:cs typeface="Georgia" charset="0"/>
            </a:endParaRPr>
          </a:p>
        </p:txBody>
      </p:sp>
      <p:sp>
        <p:nvSpPr>
          <p:cNvPr id="14341"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INTRODUCTION</a:t>
            </a:r>
          </a:p>
          <a:p>
            <a:r>
              <a:rPr lang="en-US" sz="2800" b="1" dirty="0"/>
              <a:t> </a:t>
            </a:r>
            <a:endParaRPr lang="en-US" sz="2800" dirty="0"/>
          </a:p>
          <a:p>
            <a:r>
              <a:rPr lang="en-US" sz="2800" dirty="0">
                <a:latin typeface="Georgia" charset="0"/>
                <a:cs typeface="Georgia" charset="0"/>
              </a:rPr>
              <a:t>Loss of biodiversity is notoriously hard to detect. Most organizations, including governments, usually rely on satellite imagery to detect forest cover and use that to extrapolate biodiversity and ecosystem health.</a:t>
            </a:r>
          </a:p>
          <a:p>
            <a:endParaRPr lang="en-US" sz="2800" dirty="0">
              <a:latin typeface="Georgia" charset="0"/>
              <a:cs typeface="Georgia" charset="0"/>
            </a:endParaRPr>
          </a:p>
          <a:p>
            <a:r>
              <a:rPr lang="en-US" sz="2800" dirty="0">
                <a:latin typeface="Georgia" charset="0"/>
                <a:cs typeface="Georgia" charset="0"/>
              </a:rPr>
              <a:t>However, threats like selective logging, wildlife baits/traps, and hunting, that don’t necessarily reduce canopy cover  are impossible to detect by analyzing canopy cover.</a:t>
            </a:r>
          </a:p>
          <a:p>
            <a:endParaRPr lang="en-US" sz="2800" dirty="0">
              <a:latin typeface="Georgia" charset="0"/>
              <a:cs typeface="Georgia" charset="0"/>
            </a:endParaRPr>
          </a:p>
          <a:p>
            <a:r>
              <a:rPr lang="en-US" sz="2800" dirty="0">
                <a:latin typeface="Georgia" charset="0"/>
                <a:cs typeface="Georgia" charset="0"/>
              </a:rPr>
              <a:t>By using the soundscapes of natural ecosystems, we can build models for what healthy ecosystems with an abundance of any particular part of the fauna sound like, and corresponding models for ecosystems with loss of this species, and use these models to arrive at more accurate and non-invasive estimates of ecosystem health.</a:t>
            </a:r>
          </a:p>
          <a:p>
            <a:endParaRPr lang="en-US" sz="2800" dirty="0">
              <a:latin typeface="Georgia" charset="0"/>
              <a:cs typeface="Georgia" charset="0"/>
            </a:endParaRPr>
          </a:p>
          <a:p>
            <a:endParaRPr lang="en-US" sz="2800" dirty="0">
              <a:latin typeface="Georgia" charset="0"/>
              <a:cs typeface="Georgia" charset="0"/>
            </a:endParaRPr>
          </a:p>
          <a:p>
            <a:r>
              <a:rPr lang="en-US" sz="2800" dirty="0">
                <a:latin typeface="Georgia" charset="0"/>
                <a:cs typeface="Georgia" charset="0"/>
              </a:rPr>
              <a:t>For our study, we use sound data collected from 4 different sites in Indonesian Borneo forests.</a:t>
            </a:r>
          </a:p>
          <a:p>
            <a:endParaRPr lang="en-US" sz="2800" dirty="0">
              <a:latin typeface="Georgia" charset="0"/>
              <a:cs typeface="Georgia" charset="0"/>
            </a:endParaRPr>
          </a:p>
          <a:p>
            <a:pPr marL="457200" indent="-457200">
              <a:buFont typeface="Arial" panose="020B0604020202020204" pitchFamily="34" charset="0"/>
              <a:buChar char="•"/>
            </a:pPr>
            <a:r>
              <a:rPr lang="en-US" sz="2800" dirty="0">
                <a:latin typeface="Georgia" charset="0"/>
                <a:cs typeface="Georgia" charset="0"/>
              </a:rPr>
              <a:t>Site A – Logged for an extended time</a:t>
            </a:r>
          </a:p>
          <a:p>
            <a:pPr marL="457200" indent="-457200">
              <a:buFont typeface="Arial" panose="020B0604020202020204" pitchFamily="34" charset="0"/>
              <a:buChar char="•"/>
            </a:pPr>
            <a:r>
              <a:rPr lang="en-US" sz="2800" dirty="0">
                <a:latin typeface="Georgia" charset="0"/>
                <a:cs typeface="Georgia" charset="0"/>
              </a:rPr>
              <a:t>Site B &amp; C – Fairly pristine</a:t>
            </a:r>
          </a:p>
          <a:p>
            <a:pPr marL="457200" indent="-457200">
              <a:buFont typeface="Arial" panose="020B0604020202020204" pitchFamily="34" charset="0"/>
              <a:buChar char="•"/>
            </a:pPr>
            <a:r>
              <a:rPr lang="en-US" sz="2800" dirty="0">
                <a:latin typeface="Georgia" charset="0"/>
                <a:cs typeface="Georgia" charset="0"/>
              </a:rPr>
              <a:t>Site D – Logging begins midway through recordings.</a:t>
            </a:r>
          </a:p>
        </p:txBody>
      </p:sp>
      <p:sp>
        <p:nvSpPr>
          <p:cNvPr id="14342" name="Rectangle 7"/>
          <p:cNvSpPr>
            <a:spLocks noChangeArrowheads="1"/>
          </p:cNvSpPr>
          <p:nvPr/>
        </p:nvSpPr>
        <p:spPr bwMode="auto">
          <a:xfrm>
            <a:off x="117348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dirty="0">
                <a:solidFill>
                  <a:schemeClr val="tx2"/>
                </a:solidFill>
              </a:rPr>
              <a:t>METHOD</a:t>
            </a:r>
            <a:endParaRPr lang="en-GB" sz="4000" b="1" dirty="0">
              <a:solidFill>
                <a:srgbClr val="CC3300"/>
              </a:solidFill>
            </a:endParaRPr>
          </a:p>
          <a:p>
            <a:pPr marL="381000" indent="-381000"/>
            <a:endParaRPr lang="en-US" sz="2800" b="1" dirty="0"/>
          </a:p>
          <a:p>
            <a:pPr marL="381000" indent="-381000"/>
            <a:r>
              <a:rPr lang="en-US" sz="2800" b="1" dirty="0">
                <a:latin typeface="Georgia" charset="0"/>
                <a:cs typeface="Georgia" charset="0"/>
              </a:rPr>
              <a:t>PCA / NMF + Gaussian Models</a:t>
            </a:r>
            <a:endParaRPr lang="en-US" sz="2800" dirty="0">
              <a:latin typeface="Georgia" charset="0"/>
              <a:cs typeface="Georgia" charset="0"/>
            </a:endParaRPr>
          </a:p>
          <a:p>
            <a:pPr marL="381000" indent="-381000"/>
            <a:endParaRPr lang="en-US" sz="2800" dirty="0">
              <a:latin typeface="Georgia" charset="0"/>
              <a:cs typeface="Georgia" charset="0"/>
            </a:endParaRPr>
          </a:p>
          <a:p>
            <a:pPr marL="514350" indent="-514350">
              <a:buFont typeface="+mj-lt"/>
              <a:buAutoNum type="arabicPeriod"/>
            </a:pPr>
            <a:r>
              <a:rPr lang="en-US" sz="2800" dirty="0">
                <a:latin typeface="Georgia" charset="0"/>
                <a:cs typeface="Georgia" charset="0"/>
              </a:rPr>
              <a:t>We hand annotated samples of data from each of the sites, marking timestamps that logging occurs, when birds are heard, both heard, and neither being heard.</a:t>
            </a:r>
          </a:p>
          <a:p>
            <a:pPr marL="2708275" lvl="1" indent="-514350">
              <a:buFont typeface="+mj-lt"/>
              <a:buAutoNum type="arabicPeriod"/>
            </a:pPr>
            <a:r>
              <a:rPr lang="en-US" sz="2800" dirty="0">
                <a:latin typeface="Georgia" charset="0"/>
                <a:cs typeface="Georgia" charset="0"/>
              </a:rPr>
              <a:t>One distractor in our data was the abundant and intense sound of the insects, which we refer to as ‘noise’ going forward.</a:t>
            </a:r>
          </a:p>
          <a:p>
            <a:pPr marL="2708275" lvl="1" indent="-514350">
              <a:buFont typeface="+mj-lt"/>
              <a:buAutoNum type="arabicPeriod"/>
            </a:pPr>
            <a:r>
              <a:rPr lang="en-US" sz="2800" dirty="0">
                <a:solidFill>
                  <a:schemeClr val="bg1"/>
                </a:solidFill>
                <a:latin typeface="Georgia" charset="0"/>
                <a:cs typeface="Georgia" charset="0"/>
              </a:rPr>
              <a:t>j</a:t>
            </a:r>
          </a:p>
          <a:p>
            <a:pPr marL="514350" indent="-514350">
              <a:buFont typeface="+mj-lt"/>
              <a:buAutoNum type="arabicPeriod"/>
            </a:pPr>
            <a:r>
              <a:rPr lang="en-US" sz="2800" dirty="0">
                <a:latin typeface="Georgia" charset="0"/>
                <a:cs typeface="Georgia" charset="0"/>
              </a:rPr>
              <a:t>Split data into train and test at  roughly 80:20.                                </a:t>
            </a:r>
            <a:r>
              <a:rPr lang="en-US" sz="2800" dirty="0">
                <a:solidFill>
                  <a:schemeClr val="bg1"/>
                </a:solidFill>
                <a:latin typeface="Georgia" charset="0"/>
                <a:cs typeface="Georgia" charset="0"/>
              </a:rPr>
              <a:t>m</a:t>
            </a:r>
          </a:p>
          <a:p>
            <a:pPr marL="514350" indent="-514350">
              <a:buFont typeface="+mj-lt"/>
              <a:buAutoNum type="arabicPeriod"/>
            </a:pPr>
            <a:r>
              <a:rPr lang="en-US" sz="2800" dirty="0">
                <a:latin typeface="Georgia" charset="0"/>
                <a:cs typeface="Georgia" charset="0"/>
              </a:rPr>
              <a:t>Reducing dimensionality with PCA (roughly 8-12 features optimal</a:t>
            </a:r>
          </a:p>
          <a:p>
            <a:pPr marL="2708275" lvl="1" indent="-514350">
              <a:buFont typeface="+mj-lt"/>
              <a:buAutoNum type="arabicPeriod"/>
            </a:pPr>
            <a:r>
              <a:rPr lang="en-US" sz="2800" dirty="0">
                <a:solidFill>
                  <a:schemeClr val="bg1"/>
                </a:solidFill>
                <a:latin typeface="Georgia" charset="0"/>
                <a:cs typeface="Georgia" charset="0"/>
              </a:rPr>
              <a:t>j</a:t>
            </a:r>
            <a:r>
              <a:rPr lang="en-US" sz="2800" dirty="0">
                <a:latin typeface="Georgia" charset="0"/>
                <a:cs typeface="Georgia" charset="0"/>
              </a:rPr>
              <a:t>	</a:t>
            </a:r>
          </a:p>
          <a:p>
            <a:pPr marL="514350" indent="-514350">
              <a:buFont typeface="+mj-lt"/>
              <a:buAutoNum type="arabicPeriod"/>
            </a:pPr>
            <a:r>
              <a:rPr lang="en-US" sz="2800" dirty="0">
                <a:latin typeface="Georgia" charset="0"/>
                <a:cs typeface="Georgia" charset="0"/>
              </a:rPr>
              <a:t>Created gaussian models for each class.</a:t>
            </a:r>
          </a:p>
          <a:p>
            <a:pPr marL="2708275" lvl="1" indent="-514350">
              <a:buFont typeface="+mj-lt"/>
              <a:buAutoNum type="arabicPeriod"/>
            </a:pPr>
            <a:r>
              <a:rPr lang="en-US" sz="2800" dirty="0">
                <a:solidFill>
                  <a:schemeClr val="bg1"/>
                </a:solidFill>
                <a:latin typeface="Georgia" charset="0"/>
                <a:cs typeface="Georgia" charset="0"/>
              </a:rPr>
              <a:t>fj</a:t>
            </a:r>
          </a:p>
          <a:p>
            <a:pPr marL="514350" indent="-514350">
              <a:buFont typeface="+mj-lt"/>
              <a:buAutoNum type="arabicPeriod"/>
            </a:pPr>
            <a:r>
              <a:rPr lang="en-US" sz="2800" dirty="0">
                <a:latin typeface="Georgia" charset="0"/>
                <a:cs typeface="Georgia" charset="0"/>
              </a:rPr>
              <a:t>Tested on 1-second chunks of data, and classified them based on gaussian probability.</a:t>
            </a:r>
          </a:p>
          <a:p>
            <a:pPr marL="514350" indent="-514350">
              <a:buFont typeface="+mj-lt"/>
              <a:buAutoNum type="arabicPeriod"/>
            </a:pPr>
            <a:r>
              <a:rPr lang="en-US" sz="2800" dirty="0">
                <a:latin typeface="Georgia" charset="0"/>
                <a:cs typeface="Georgia" charset="0"/>
              </a:rPr>
              <a:t>To remove manual-annotation step (Step 1), we then attempted auto-classification using:</a:t>
            </a:r>
          </a:p>
          <a:p>
            <a:pPr marL="2708275" lvl="1" indent="-514350">
              <a:buFont typeface="+mj-lt"/>
              <a:buAutoNum type="arabicPeriod"/>
            </a:pPr>
            <a:r>
              <a:rPr lang="en-US" sz="2800" dirty="0">
                <a:latin typeface="Georgia" charset="0"/>
                <a:cs typeface="Georgia" charset="0"/>
              </a:rPr>
              <a:t> k-means and</a:t>
            </a:r>
          </a:p>
          <a:p>
            <a:pPr marL="2708275" lvl="1" indent="-514350">
              <a:buFont typeface="+mj-lt"/>
              <a:buAutoNum type="arabicPeriod"/>
            </a:pPr>
            <a:r>
              <a:rPr lang="en-US" sz="2800" dirty="0">
                <a:latin typeface="Georgia" charset="0"/>
                <a:cs typeface="Georgia" charset="0"/>
              </a:rPr>
              <a:t> k-means initialized GMM’s to auto-classify training data</a:t>
            </a:r>
          </a:p>
          <a:p>
            <a:pPr marL="514350" indent="-514350">
              <a:buFont typeface="+mj-lt"/>
              <a:buAutoNum type="arabicPeriod"/>
            </a:pPr>
            <a:r>
              <a:rPr lang="en-US" sz="2800" dirty="0">
                <a:latin typeface="Georgia" charset="0"/>
                <a:cs typeface="Georgia" charset="0"/>
              </a:rPr>
              <a:t>Repeat steps 2-5.</a:t>
            </a:r>
          </a:p>
        </p:txBody>
      </p:sp>
      <p:sp>
        <p:nvSpPr>
          <p:cNvPr id="14343" name="Rectangle 51"/>
          <p:cNvSpPr>
            <a:spLocks noChangeArrowheads="1"/>
          </p:cNvSpPr>
          <p:nvPr/>
        </p:nvSpPr>
        <p:spPr bwMode="auto">
          <a:xfrm>
            <a:off x="223266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RESULTS</a:t>
            </a:r>
            <a:endParaRPr lang="en-GB" sz="4000" b="1" dirty="0">
              <a:solidFill>
                <a:srgbClr val="CC3300"/>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jpgs,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4344"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PRINTING</a:t>
            </a:r>
          </a:p>
          <a:p>
            <a:endParaRPr lang="en-US" sz="2800" dirty="0"/>
          </a:p>
          <a:p>
            <a:r>
              <a:rPr lang="en-US" sz="2800" dirty="0">
                <a:latin typeface="Georgia" charset="0"/>
                <a:cs typeface="Georgia" charset="0"/>
              </a:rPr>
              <a:t>Illini Union Document Services can print posters on a variety of materials, including fabric and </a:t>
            </a:r>
            <a:r>
              <a:rPr lang="en-US" sz="2800" dirty="0"/>
              <a:t>polypropylene</a:t>
            </a:r>
            <a:r>
              <a:rPr lang="en-US" sz="2800" dirty="0">
                <a:latin typeface="Georgia" charset="0"/>
                <a:cs typeface="Georgia" charset="0"/>
              </a:rPr>
              <a:t>. For pricing and other information, contact Document Services at 217-333-9350 or </a:t>
            </a:r>
            <a:r>
              <a:rPr lang="en-US" sz="2800" dirty="0">
                <a:latin typeface="Georgia" charset="0"/>
                <a:cs typeface="Georgia" charset="0"/>
                <a:hlinkClick r:id="rId2"/>
              </a:rPr>
              <a:t>send an e-mail</a:t>
            </a:r>
            <a:r>
              <a:rPr lang="en-US" sz="2800" dirty="0">
                <a:latin typeface="Georgia" charset="0"/>
                <a:cs typeface="Georgia" charset="0"/>
              </a:rPr>
              <a:t>.</a:t>
            </a:r>
          </a:p>
          <a:p>
            <a:r>
              <a:rPr lang="en-US" sz="2800" dirty="0">
                <a:latin typeface="Georgia" charset="0"/>
                <a:cs typeface="Georgia" charset="0"/>
              </a:rPr>
              <a:t> </a:t>
            </a:r>
          </a:p>
          <a:p>
            <a:r>
              <a:rPr lang="en-US" sz="2800" dirty="0">
                <a:latin typeface="Georgia" charset="0"/>
                <a:cs typeface="Georgia" charset="0"/>
              </a:rPr>
              <a:t>Plan ahead; allow three business days to complete the order. Other dimensions are available; the charge is by square foot. </a:t>
            </a:r>
            <a:endParaRPr lang="en-US" sz="2800" dirty="0"/>
          </a:p>
        </p:txBody>
      </p:sp>
      <p:sp>
        <p:nvSpPr>
          <p:cNvPr id="14346"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CONCLUSIONS</a:t>
            </a:r>
          </a:p>
          <a:p>
            <a:endParaRPr lang="en-US" sz="2800" dirty="0"/>
          </a:p>
          <a:p>
            <a:r>
              <a:rPr lang="en-US" sz="2800" dirty="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dirty="0">
              <a:latin typeface="Georgia" charset="0"/>
              <a:cs typeface="Georgia" charset="0"/>
            </a:endParaRPr>
          </a:p>
          <a:p>
            <a:r>
              <a:rPr lang="en-US" sz="2800" dirty="0" err="1">
                <a:latin typeface="Georgia" charset="0"/>
                <a:cs typeface="Georgia" charset="0"/>
              </a:rPr>
              <a:t>creativeservices@illinois.edu</a:t>
            </a:r>
            <a:endParaRPr lang="en-US" sz="2800" dirty="0">
              <a:latin typeface="Georgia" charset="0"/>
              <a:cs typeface="Georgia" charset="0"/>
            </a:endParaRPr>
          </a:p>
        </p:txBody>
      </p:sp>
      <p:sp>
        <p:nvSpPr>
          <p:cNvPr id="14347"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48"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1"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4352"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3"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4"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5"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dirty="0"/>
          </a:p>
        </p:txBody>
      </p:sp>
      <p:sp>
        <p:nvSpPr>
          <p:cNvPr id="14356"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dirty="0"/>
              <a:t>Captions set in a serif style font such as Times, 18 to 24 size, italic style. </a:t>
            </a:r>
          </a:p>
          <a:p>
            <a:pPr eaLnBrk="1" hangingPunct="1"/>
            <a:endParaRPr lang="en-AU" sz="2000" i="1" dirty="0"/>
          </a:p>
          <a:p>
            <a:pPr eaLnBrk="1" hangingPunct="1"/>
            <a:r>
              <a:rPr lang="en-US" sz="2000" i="1" dirty="0"/>
              <a:t>Duis </a:t>
            </a:r>
            <a:r>
              <a:rPr lang="en-US" sz="2000" i="1" dirty="0" err="1"/>
              <a:t>autem</a:t>
            </a:r>
            <a:r>
              <a:rPr lang="en-US" sz="2000" i="1" dirty="0"/>
              <a:t> </a:t>
            </a:r>
            <a:r>
              <a:rPr lang="en-US" sz="2000" i="1" dirty="0" err="1"/>
              <a:t>vel</a:t>
            </a:r>
            <a:r>
              <a:rPr lang="en-US" sz="2000" i="1" dirty="0"/>
              <a:t> </a:t>
            </a:r>
            <a:r>
              <a:rPr lang="en-US" sz="2000" i="1" dirty="0" err="1"/>
              <a:t>eum</a:t>
            </a:r>
            <a:r>
              <a:rPr lang="en-US" sz="2000" i="1" dirty="0"/>
              <a:t> </a:t>
            </a:r>
            <a:r>
              <a:rPr lang="en-US" sz="2000" i="1" dirty="0" err="1"/>
              <a:t>iriure</a:t>
            </a:r>
            <a:r>
              <a:rPr lang="en-US" sz="2000" i="1" dirty="0"/>
              <a:t> dolor in </a:t>
            </a:r>
            <a:r>
              <a:rPr lang="en-US" sz="2000" i="1" dirty="0" err="1"/>
              <a:t>hendrerit</a:t>
            </a:r>
            <a:r>
              <a:rPr lang="en-US" sz="2000" i="1" dirty="0"/>
              <a:t> in </a:t>
            </a:r>
            <a:r>
              <a:rPr lang="en-US" sz="2000" i="1" dirty="0" err="1"/>
              <a:t>vulputate</a:t>
            </a:r>
            <a:r>
              <a:rPr lang="en-US" sz="2000" i="1" dirty="0"/>
              <a:t> </a:t>
            </a:r>
            <a:r>
              <a:rPr lang="en-US" sz="2000" i="1" dirty="0" err="1"/>
              <a:t>velit</a:t>
            </a:r>
            <a:r>
              <a:rPr lang="en-US" sz="2000" i="1" dirty="0"/>
              <a:t> </a:t>
            </a:r>
            <a:r>
              <a:rPr lang="en-US" sz="2000" i="1" dirty="0" err="1"/>
              <a:t>esse</a:t>
            </a:r>
            <a:r>
              <a:rPr lang="en-US" sz="2000" i="1" dirty="0"/>
              <a:t> </a:t>
            </a:r>
            <a:r>
              <a:rPr lang="en-US" sz="2000" i="1" dirty="0" err="1"/>
              <a:t>molestie</a:t>
            </a:r>
            <a:r>
              <a:rPr lang="en-US" sz="2000" i="1" dirty="0"/>
              <a:t> </a:t>
            </a:r>
            <a:r>
              <a:rPr lang="en-US" sz="2000" i="1" dirty="0" err="1"/>
              <a:t>consequat</a:t>
            </a:r>
            <a:r>
              <a:rPr lang="en-US" sz="2000" i="1" dirty="0"/>
              <a:t>.</a:t>
            </a:r>
            <a:endParaRPr lang="en-AU" sz="2000" i="1"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49035" y="30321886"/>
            <a:ext cx="5739956" cy="996314"/>
          </a:xfrm>
          <a:prstGeom prst="rect">
            <a:avLst/>
          </a:prstGeom>
        </p:spPr>
      </p:pic>
      <p:pic>
        <p:nvPicPr>
          <p:cNvPr id="5" name="Picture 4">
            <a:extLst>
              <a:ext uri="{FF2B5EF4-FFF2-40B4-BE49-F238E27FC236}">
                <a16:creationId xmlns:a16="http://schemas.microsoft.com/office/drawing/2014/main" id="{6CEF286D-D168-4B4C-80B5-A562B805A046}"/>
              </a:ext>
            </a:extLst>
          </p:cNvPr>
          <p:cNvPicPr>
            <a:picLocks noChangeAspect="1"/>
          </p:cNvPicPr>
          <p:nvPr/>
        </p:nvPicPr>
        <p:blipFill>
          <a:blip r:embed="rId4"/>
          <a:stretch>
            <a:fillRect/>
          </a:stretch>
        </p:blipFill>
        <p:spPr>
          <a:xfrm>
            <a:off x="22538524" y="15200313"/>
            <a:ext cx="8872551" cy="3670300"/>
          </a:xfrm>
          <a:prstGeom prst="rect">
            <a:avLst/>
          </a:prstGeom>
        </p:spPr>
      </p:pic>
      <p:sp>
        <p:nvSpPr>
          <p:cNvPr id="6" name="TextBox 5">
            <a:extLst>
              <a:ext uri="{FF2B5EF4-FFF2-40B4-BE49-F238E27FC236}">
                <a16:creationId xmlns:a16="http://schemas.microsoft.com/office/drawing/2014/main" id="{2AD70805-F0EE-0A49-BD32-7C97E2B449AD}"/>
              </a:ext>
            </a:extLst>
          </p:cNvPr>
          <p:cNvSpPr txBox="1"/>
          <p:nvPr/>
        </p:nvSpPr>
        <p:spPr>
          <a:xfrm>
            <a:off x="22538524" y="18989675"/>
            <a:ext cx="7326312" cy="461665"/>
          </a:xfrm>
          <a:prstGeom prst="rect">
            <a:avLst/>
          </a:prstGeom>
          <a:noFill/>
        </p:spPr>
        <p:txBody>
          <a:bodyPr wrap="square" rtlCol="0">
            <a:spAutoFit/>
          </a:bodyPr>
          <a:lstStyle/>
          <a:p>
            <a:pPr eaLnBrk="1" hangingPunct="1"/>
            <a:r>
              <a:rPr lang="en-US" sz="2400" i="1" dirty="0">
                <a:latin typeface="Times" pitchFamily="2" charset="0"/>
              </a:rPr>
              <a:t>Spectrogram of auto-clustered frames without birds.</a:t>
            </a:r>
            <a:endParaRPr lang="en-US" sz="2400" dirty="0">
              <a:latin typeface="Times" pitchFamily="2" charset="0"/>
            </a:endParaRPr>
          </a:p>
        </p:txBody>
      </p:sp>
      <p:pic>
        <p:nvPicPr>
          <p:cNvPr id="28" name="Picture 27">
            <a:extLst>
              <a:ext uri="{FF2B5EF4-FFF2-40B4-BE49-F238E27FC236}">
                <a16:creationId xmlns:a16="http://schemas.microsoft.com/office/drawing/2014/main" id="{0569228B-FD8B-C441-B1C2-535DCC62F58B}"/>
              </a:ext>
            </a:extLst>
          </p:cNvPr>
          <p:cNvPicPr>
            <a:picLocks noChangeAspect="1"/>
          </p:cNvPicPr>
          <p:nvPr/>
        </p:nvPicPr>
        <p:blipFill>
          <a:blip r:embed="rId5"/>
          <a:stretch>
            <a:fillRect/>
          </a:stretch>
        </p:blipFill>
        <p:spPr>
          <a:xfrm>
            <a:off x="22538524" y="20125531"/>
            <a:ext cx="7980990" cy="3670300"/>
          </a:xfrm>
          <a:prstGeom prst="rect">
            <a:avLst/>
          </a:prstGeom>
        </p:spPr>
      </p:pic>
      <p:sp>
        <p:nvSpPr>
          <p:cNvPr id="29" name="TextBox 28">
            <a:extLst>
              <a:ext uri="{FF2B5EF4-FFF2-40B4-BE49-F238E27FC236}">
                <a16:creationId xmlns:a16="http://schemas.microsoft.com/office/drawing/2014/main" id="{0F02DFB3-E7E0-2148-A7E0-0A09E75D51DE}"/>
              </a:ext>
            </a:extLst>
          </p:cNvPr>
          <p:cNvSpPr txBox="1"/>
          <p:nvPr/>
        </p:nvSpPr>
        <p:spPr>
          <a:xfrm>
            <a:off x="22538524" y="23885928"/>
            <a:ext cx="7326312" cy="461665"/>
          </a:xfrm>
          <a:prstGeom prst="rect">
            <a:avLst/>
          </a:prstGeom>
          <a:noFill/>
        </p:spPr>
        <p:txBody>
          <a:bodyPr wrap="square" rtlCol="0">
            <a:spAutoFit/>
          </a:bodyPr>
          <a:lstStyle/>
          <a:p>
            <a:pPr eaLnBrk="1" hangingPunct="1"/>
            <a:r>
              <a:rPr lang="en-US" sz="2400" i="1" dirty="0">
                <a:latin typeface="Times" pitchFamily="2" charset="0"/>
              </a:rPr>
              <a:t>Spectrogram of auto-clustered frames with birds</a:t>
            </a:r>
            <a:endParaRPr lang="en-US" sz="2400" dirty="0">
              <a:latin typeface="Times"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5000" b="1">
                <a:solidFill>
                  <a:schemeClr val="tx2"/>
                </a:solidFill>
                <a:latin typeface="Georgia" charset="0"/>
                <a:cs typeface="Georgia" charset="0"/>
              </a:rPr>
              <a:t>Presenter name, Associates and Collaborators</a:t>
            </a:r>
            <a:br>
              <a:rPr lang="en-US" sz="4800" b="1">
                <a:solidFill>
                  <a:schemeClr val="tx2"/>
                </a:solidFill>
                <a:latin typeface="Georgia" charset="0"/>
                <a:cs typeface="Georgia" charset="0"/>
              </a:rPr>
            </a:br>
            <a:r>
              <a:rPr lang="en-US" sz="2800" b="1">
                <a:solidFill>
                  <a:schemeClr val="tx2"/>
                </a:solidFill>
                <a:latin typeface="Georgia" charset="0"/>
                <a:cs typeface="Georgia" charset="0"/>
              </a:rPr>
              <a:t>Department of XXXXXXXXXXXXXXXX, College of XXXXXXXXXXXXXXXXXX, University of Illinois at Urbana-Champaign</a:t>
            </a:r>
          </a:p>
        </p:txBody>
      </p:sp>
      <p:sp>
        <p:nvSpPr>
          <p:cNvPr id="15362"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a:latin typeface="Arial Black" charset="0"/>
              </a:rPr>
              <a:t>Template for a 48</a:t>
            </a:r>
            <a:r>
              <a:rPr lang="ja-JP" altLang="en-US" sz="8800">
                <a:latin typeface="Arial Black" charset="0"/>
              </a:rPr>
              <a:t>”</a:t>
            </a:r>
            <a:r>
              <a:rPr lang="en-US" altLang="ja-JP" sz="8800">
                <a:latin typeface="Arial Black" charset="0"/>
              </a:rPr>
              <a:t>x36</a:t>
            </a:r>
            <a:r>
              <a:rPr lang="ja-JP" altLang="en-US" sz="8800">
                <a:latin typeface="Arial Black" charset="0"/>
              </a:rPr>
              <a:t>”</a:t>
            </a:r>
            <a:r>
              <a:rPr lang="en-US" altLang="ja-JP" sz="8800">
                <a:latin typeface="Arial Black" charset="0"/>
              </a:rPr>
              <a:t> poster</a:t>
            </a:r>
            <a:endParaRPr lang="en-US" sz="8800">
              <a:latin typeface="Arial Black" charset="0"/>
            </a:endParaRPr>
          </a:p>
        </p:txBody>
      </p:sp>
      <p:sp>
        <p:nvSpPr>
          <p:cNvPr id="15363"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ACKNOWLEDGEMENTS</a:t>
            </a:r>
            <a:endParaRPr lang="en-GB" sz="4000" b="1">
              <a:solidFill>
                <a:srgbClr val="131F33"/>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5364" name="Rectangle 33"/>
          <p:cNvSpPr>
            <a:spLocks noChangeArrowheads="1"/>
          </p:cNvSpPr>
          <p:nvPr/>
        </p:nvSpPr>
        <p:spPr bwMode="auto">
          <a:xfrm>
            <a:off x="1143000" y="20421600"/>
            <a:ext cx="9829800" cy="1150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AIM</a:t>
            </a:r>
            <a:endParaRPr lang="en-GB" sz="4000" b="1" dirty="0">
              <a:solidFill>
                <a:srgbClr val="131F33"/>
              </a:solidFill>
            </a:endParaRPr>
          </a:p>
          <a:p>
            <a:r>
              <a:rPr lang="en-US" sz="2800" dirty="0"/>
              <a:t> </a:t>
            </a:r>
          </a:p>
          <a:p>
            <a:r>
              <a:rPr lang="en-US" sz="2800" b="1" dirty="0">
                <a:latin typeface="Georgia" charset="0"/>
                <a:cs typeface="Georgia" charset="0"/>
              </a:rPr>
              <a:t>How to use this template</a:t>
            </a:r>
            <a:endParaRPr lang="en-US" sz="2800" dirty="0">
              <a:latin typeface="Georgia" charset="0"/>
              <a:cs typeface="Georgia" charset="0"/>
            </a:endParaRPr>
          </a:p>
          <a:p>
            <a:r>
              <a:rPr lang="en-US" sz="2800" dirty="0">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2800" dirty="0">
              <a:latin typeface="Georgia" charset="0"/>
              <a:cs typeface="Georgia" charset="0"/>
            </a:endParaRPr>
          </a:p>
          <a:p>
            <a:r>
              <a:rPr lang="en-US" sz="2800" dirty="0">
                <a:latin typeface="Georgia" charset="0"/>
                <a:cs typeface="Georgia" charset="0"/>
              </a:rPr>
              <a:t>The text boxes and photo boxes may be resized, eliminated, or added as necessary. The references to the department, college and university, including the logo, should remain.</a:t>
            </a:r>
          </a:p>
          <a:p>
            <a:r>
              <a:rPr lang="en-US" sz="2800" dirty="0">
                <a:latin typeface="Georgia" charset="0"/>
                <a:cs typeface="Georgia" charset="0"/>
              </a:rPr>
              <a:t> </a:t>
            </a:r>
          </a:p>
          <a:p>
            <a:r>
              <a:rPr lang="en-US" sz="2800" dirty="0">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p>
          <a:p>
            <a:endParaRPr lang="en-US" sz="2800" dirty="0">
              <a:latin typeface="Georgia" charset="0"/>
              <a:cs typeface="Georgia" charset="0"/>
            </a:endParaRPr>
          </a:p>
          <a:p>
            <a:r>
              <a:rPr lang="en-US" sz="2800" dirty="0">
                <a:latin typeface="Georgia" charset="0"/>
                <a:cs typeface="Georgia" charset="0"/>
              </a:rPr>
              <a:t>You can replace the Block I Wordmark in the lower right with your unit lockup. </a:t>
            </a:r>
            <a:endParaRPr lang="en-AU" sz="2800" dirty="0">
              <a:latin typeface="Georgia" charset="0"/>
              <a:cs typeface="Georgia" charset="0"/>
            </a:endParaRPr>
          </a:p>
          <a:p>
            <a:r>
              <a:rPr lang="en-US" sz="2800" dirty="0">
                <a:latin typeface="Georgia" charset="0"/>
                <a:cs typeface="Georgia" charset="0"/>
              </a:rPr>
              <a:t> </a:t>
            </a:r>
            <a:endParaRPr lang="en-AU" sz="2800" dirty="0">
              <a:latin typeface="Georgia" charset="0"/>
              <a:cs typeface="Georgia" charset="0"/>
            </a:endParaRPr>
          </a:p>
        </p:txBody>
      </p:sp>
      <p:sp>
        <p:nvSpPr>
          <p:cNvPr id="15365"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accent1"/>
                </a:solidFill>
              </a:rPr>
              <a:t>INTRODUCTION</a:t>
            </a:r>
          </a:p>
          <a:p>
            <a:r>
              <a:rPr lang="en-US" sz="2800" b="1" dirty="0"/>
              <a:t> </a:t>
            </a:r>
            <a:endParaRPr lang="en-US" sz="2800" dirty="0"/>
          </a:p>
          <a:p>
            <a:r>
              <a:rPr lang="en-US" sz="2800" dirty="0">
                <a:latin typeface="Georgia" charset="0"/>
                <a:cs typeface="Georgia" charset="0"/>
              </a:rPr>
              <a:t>This editable template is in the most common poster size (48</a:t>
            </a:r>
            <a:r>
              <a:rPr lang="ja-JP" altLang="en-US" sz="2800">
                <a:latin typeface="Georgia" charset="0"/>
                <a:cs typeface="Georgia" charset="0"/>
              </a:rPr>
              <a:t>”</a:t>
            </a:r>
            <a:r>
              <a:rPr lang="en-US" altLang="ja-JP" sz="2800" dirty="0">
                <a:latin typeface="Georgia" charset="0"/>
                <a:cs typeface="Georgia" charset="0"/>
              </a:rPr>
              <a:t> x 36</a:t>
            </a:r>
            <a:r>
              <a:rPr lang="ja-JP" altLang="en-US" sz="2800">
                <a:latin typeface="Georgia" charset="0"/>
                <a:cs typeface="Georgia" charset="0"/>
              </a:rPr>
              <a:t>”</a:t>
            </a:r>
            <a:r>
              <a:rPr lang="en-US" altLang="ja-JP" sz="2800" dirty="0">
                <a:latin typeface="Georgia" charset="0"/>
                <a:cs typeface="Georgia" charset="0"/>
              </a:rPr>
              <a:t>) and orientation (horizontal); check with the conference organizers for specific conference requirements regarding exact poster dimensions. </a:t>
            </a:r>
          </a:p>
          <a:p>
            <a:r>
              <a:rPr lang="en-US" sz="2800" dirty="0">
                <a:latin typeface="Georgia" charset="0"/>
                <a:cs typeface="Georgia" charset="0"/>
              </a:rPr>
              <a:t> </a:t>
            </a:r>
          </a:p>
          <a:p>
            <a:r>
              <a:rPr lang="en-US" sz="2800" b="1" dirty="0">
                <a:latin typeface="Georgia" charset="0"/>
                <a:cs typeface="Georgia" charset="0"/>
              </a:rPr>
              <a:t>Writing Style:</a:t>
            </a:r>
            <a:endParaRPr lang="en-US" sz="2800" dirty="0">
              <a:latin typeface="Georgia" charset="0"/>
              <a:cs typeface="Georgia" charset="0"/>
            </a:endParaRPr>
          </a:p>
          <a:p>
            <a:r>
              <a:rPr lang="en-US" sz="2800" dirty="0">
                <a:latin typeface="Georgia" charset="0"/>
                <a:cs typeface="Georgia" charset="0"/>
              </a:rPr>
              <a:t>The writing style for scientific posters should match the guidelines for your particular research discipline. Use the campus </a:t>
            </a:r>
            <a:r>
              <a:rPr lang="en-US" sz="2800" dirty="0">
                <a:latin typeface="Georgia" charset="0"/>
                <a:cs typeface="Georgia" charset="0"/>
                <a:hlinkClick r:id="rId2" action="ppaction://hlinkfile"/>
              </a:rPr>
              <a:t>Writing Style Guide</a:t>
            </a:r>
            <a:r>
              <a:rPr lang="en-US" sz="2800" dirty="0">
                <a:latin typeface="Georgia" charset="0"/>
                <a:cs typeface="Georgia" charset="0"/>
              </a:rPr>
              <a:t> for general guidance with academic titles, names of campus buildings, the correct way to refer to the campus, etc.</a:t>
            </a:r>
          </a:p>
          <a:p>
            <a:r>
              <a:rPr lang="en-US" sz="2800" dirty="0">
                <a:latin typeface="Georgia" charset="0"/>
                <a:cs typeface="Georgia" charset="0"/>
              </a:rPr>
              <a:t> </a:t>
            </a:r>
          </a:p>
          <a:p>
            <a:r>
              <a:rPr lang="en-US" sz="2800" b="1" dirty="0">
                <a:latin typeface="Georgia" charset="0"/>
                <a:cs typeface="Georgia" charset="0"/>
              </a:rPr>
              <a:t>Campus Guidelines</a:t>
            </a:r>
            <a:endParaRPr lang="en-US" sz="2800" dirty="0">
              <a:latin typeface="Georgia" charset="0"/>
              <a:cs typeface="Georgia" charset="0"/>
            </a:endParaRPr>
          </a:p>
          <a:p>
            <a:r>
              <a:rPr lang="en-US" sz="2800" dirty="0">
                <a:latin typeface="Georgia" charset="0"/>
                <a:cs typeface="Georgia" charset="0"/>
              </a:rPr>
              <a:t>Authors should be aware of and follow the guidelines of the </a:t>
            </a:r>
            <a:r>
              <a:rPr lang="en-US" sz="2800" dirty="0">
                <a:latin typeface="Georgia" charset="0"/>
                <a:cs typeface="Georgia" charset="0"/>
                <a:hlinkClick r:id="rId3"/>
              </a:rPr>
              <a:t>Institutional Review Board</a:t>
            </a:r>
            <a:r>
              <a:rPr lang="en-US" sz="2800" dirty="0">
                <a:latin typeface="Georgia" charset="0"/>
                <a:cs typeface="Georgia" charset="0"/>
              </a:rPr>
              <a:t> and the </a:t>
            </a:r>
            <a:r>
              <a:rPr lang="en-US" sz="2800" dirty="0">
                <a:latin typeface="Georgia" charset="0"/>
                <a:cs typeface="Georgia" charset="0"/>
                <a:hlinkClick r:id="rId4"/>
              </a:rPr>
              <a:t>guidelines for campus copyright</a:t>
            </a:r>
            <a:r>
              <a:rPr lang="en-US" sz="2800" dirty="0">
                <a:latin typeface="Georgia" charset="0"/>
                <a:cs typeface="Georgia" charset="0"/>
              </a:rPr>
              <a:t>.</a:t>
            </a:r>
          </a:p>
        </p:txBody>
      </p:sp>
      <p:sp>
        <p:nvSpPr>
          <p:cNvPr id="15366" name="Rectangle 6"/>
          <p:cNvSpPr>
            <a:spLocks noChangeArrowheads="1"/>
          </p:cNvSpPr>
          <p:nvPr/>
        </p:nvSpPr>
        <p:spPr bwMode="auto">
          <a:xfrm>
            <a:off x="117348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a:solidFill>
                  <a:srgbClr val="131F33"/>
                </a:solidFill>
              </a:rPr>
              <a:t>METHOD</a:t>
            </a:r>
            <a:endParaRPr lang="en-GB" sz="4000" b="1">
              <a:solidFill>
                <a:srgbClr val="131F33"/>
              </a:solidFill>
            </a:endParaRPr>
          </a:p>
          <a:p>
            <a:pPr marL="381000" indent="-381000"/>
            <a:endParaRPr lang="en-US" sz="2800" b="1"/>
          </a:p>
          <a:p>
            <a:pPr marL="381000" indent="-381000"/>
            <a:r>
              <a:rPr lang="en-US" sz="2800" b="1">
                <a:latin typeface="Georgia" charset="0"/>
                <a:cs typeface="Georgia" charset="0"/>
              </a:rPr>
              <a:t>Text</a:t>
            </a:r>
            <a:endParaRPr lang="en-US" sz="2800">
              <a:latin typeface="Georgia" charset="0"/>
              <a:cs typeface="Georgia" charset="0"/>
            </a:endParaRPr>
          </a:p>
          <a:p>
            <a:pPr marL="381000" indent="-381000"/>
            <a:r>
              <a:rPr lang="en-US" sz="2800">
                <a:latin typeface="Georgia" charset="0"/>
                <a:cs typeface="Georgia" charset="0"/>
              </a:rPr>
              <a:t>Be sure to spell check all text and have trusted colleagues proofread the poster. In general, </a:t>
            </a:r>
            <a:br>
              <a:rPr lang="en-US" sz="2800">
                <a:latin typeface="Georgia" charset="0"/>
                <a:cs typeface="Georgia" charset="0"/>
              </a:rPr>
            </a:br>
            <a:r>
              <a:rPr lang="en-US" sz="2800">
                <a:latin typeface="Georgia" charset="0"/>
                <a:cs typeface="Georgia" charset="0"/>
              </a:rPr>
              <a:t>authors should:</a:t>
            </a:r>
          </a:p>
          <a:p>
            <a:pPr marL="381000" indent="-381000"/>
            <a:r>
              <a:rPr lang="en-US" sz="2800">
                <a:latin typeface="Georgia" charset="0"/>
                <a:cs typeface="Georgia" charset="0"/>
              </a:rPr>
              <a:t> </a:t>
            </a:r>
          </a:p>
          <a:p>
            <a:pPr marL="381000" indent="-381000"/>
            <a:r>
              <a:rPr lang="en-US" sz="2800">
                <a:latin typeface="Georgia" charset="0"/>
                <a:cs typeface="Georgia" charset="0"/>
              </a:rPr>
              <a:t>• Use the active tense</a:t>
            </a:r>
          </a:p>
          <a:p>
            <a:pPr marL="381000" indent="-381000"/>
            <a:r>
              <a:rPr lang="en-US" sz="2800">
                <a:latin typeface="Georgia" charset="0"/>
                <a:cs typeface="Georgia" charset="0"/>
              </a:rPr>
              <a:t>• Simplify text by using bullet points</a:t>
            </a:r>
          </a:p>
          <a:p>
            <a:pPr marL="381000" indent="-381000"/>
            <a:r>
              <a:rPr lang="en-US" sz="2800">
                <a:latin typeface="Georgia" charset="0"/>
                <a:cs typeface="Georgia" charset="0"/>
              </a:rPr>
              <a:t>• Use colored graphs and charts</a:t>
            </a:r>
          </a:p>
          <a:p>
            <a:pPr marL="381000" indent="-381000"/>
            <a:r>
              <a:rPr lang="en-US" sz="2800">
                <a:latin typeface="Georgia" charset="0"/>
                <a:cs typeface="Georgia" charset="0"/>
              </a:rPr>
              <a:t>• Use bold to provide emphasis; avoid capitals </a:t>
            </a:r>
            <a:br>
              <a:rPr lang="en-US" sz="2800">
                <a:latin typeface="Georgia" charset="0"/>
                <a:cs typeface="Georgia" charset="0"/>
              </a:rPr>
            </a:br>
            <a:r>
              <a:rPr lang="en-US" sz="2800">
                <a:latin typeface="Georgia" charset="0"/>
                <a:cs typeface="Georgia" charset="0"/>
              </a:rPr>
              <a:t>  and underlining</a:t>
            </a:r>
          </a:p>
          <a:p>
            <a:pPr marL="381000" indent="-381000"/>
            <a:r>
              <a:rPr lang="en-US" sz="2800">
                <a:latin typeface="Georgia" charset="0"/>
                <a:cs typeface="Georgia" charset="0"/>
              </a:rPr>
              <a:t>• Avoid long numerical tables</a:t>
            </a:r>
          </a:p>
          <a:p>
            <a:pPr marL="381000" indent="-381000"/>
            <a:r>
              <a:rPr lang="en-US" sz="2800">
                <a:latin typeface="Georgia" charset="0"/>
                <a:cs typeface="Georgia" charset="0"/>
              </a:rPr>
              <a:t> </a:t>
            </a:r>
          </a:p>
          <a:p>
            <a:pPr marL="381000" indent="-381000"/>
            <a:r>
              <a:rPr lang="en-US" sz="2800">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5367" name="Rectangle 51"/>
          <p:cNvSpPr>
            <a:spLocks noChangeArrowheads="1"/>
          </p:cNvSpPr>
          <p:nvPr/>
        </p:nvSpPr>
        <p:spPr bwMode="auto">
          <a:xfrm>
            <a:off x="223266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RESULTS</a:t>
            </a:r>
            <a:endParaRPr lang="en-GB" sz="4000" b="1" dirty="0">
              <a:solidFill>
                <a:srgbClr val="131F33"/>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a:t>
            </a:r>
            <a:r>
              <a:rPr lang="en-US" sz="2800" dirty="0" err="1">
                <a:latin typeface="Georgia" charset="0"/>
                <a:cs typeface="Georgia" charset="0"/>
              </a:rPr>
              <a:t>jpgs</a:t>
            </a:r>
            <a:r>
              <a:rPr lang="en-US" sz="2800" dirty="0">
                <a:latin typeface="Georgia" charset="0"/>
                <a:cs typeface="Georgia" charset="0"/>
              </a:rPr>
              <a:t>,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5368"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052754"/>
                </a:solidFill>
                <a:latin typeface="+mn-lt"/>
              </a:rPr>
              <a:t>PRINTING</a:t>
            </a:r>
          </a:p>
          <a:p>
            <a:endParaRPr lang="en-US" sz="4000" dirty="0">
              <a:latin typeface="+mn-lt"/>
            </a:endParaRPr>
          </a:p>
          <a:p>
            <a:r>
              <a:rPr lang="en-US" sz="2800" dirty="0">
                <a:latin typeface="Georgia" charset="0"/>
                <a:ea typeface="Georgia" charset="0"/>
                <a:cs typeface="Georgia" charset="0"/>
              </a:rPr>
              <a:t>Illini Union Document Services can print posters on a variety of materials, including fabric and polypropylene. For pricing and other information, contact Document Services at 217-333-9350 or </a:t>
            </a:r>
            <a:r>
              <a:rPr lang="en-US" sz="2800" dirty="0">
                <a:latin typeface="Georgia" charset="0"/>
                <a:ea typeface="Georgia" charset="0"/>
                <a:cs typeface="Georgia" charset="0"/>
                <a:hlinkClick r:id="rId5"/>
              </a:rPr>
              <a:t>send an e-mail</a:t>
            </a:r>
            <a:r>
              <a:rPr lang="en-US" sz="2800" dirty="0">
                <a:latin typeface="Georgia" charset="0"/>
                <a:ea typeface="Georgia" charset="0"/>
                <a:cs typeface="Georgia" charset="0"/>
              </a:rPr>
              <a:t>.</a:t>
            </a:r>
          </a:p>
          <a:p>
            <a:r>
              <a:rPr lang="en-US" sz="2800" dirty="0">
                <a:latin typeface="Georgia" charset="0"/>
                <a:ea typeface="Georgia" charset="0"/>
                <a:cs typeface="Georgia" charset="0"/>
              </a:rPr>
              <a:t> </a:t>
            </a:r>
          </a:p>
          <a:p>
            <a:r>
              <a:rPr lang="en-US" sz="2800" dirty="0">
                <a:latin typeface="Georgia" charset="0"/>
                <a:ea typeface="Georgia" charset="0"/>
                <a:cs typeface="Georgia" charset="0"/>
              </a:rPr>
              <a:t>Plan ahead; allow three business days to complete the order. Other dimensions are available; the charge is by square foot. </a:t>
            </a:r>
          </a:p>
          <a:p>
            <a:endParaRPr lang="en-US" sz="2800" dirty="0"/>
          </a:p>
        </p:txBody>
      </p:sp>
      <p:sp>
        <p:nvSpPr>
          <p:cNvPr id="15370"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CONCLUSIONS</a:t>
            </a:r>
          </a:p>
          <a:p>
            <a:endParaRPr lang="en-US" sz="2800"/>
          </a:p>
          <a:p>
            <a:r>
              <a:rPr lang="en-US" sz="280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a:latin typeface="Georgia" charset="0"/>
              <a:cs typeface="Georgia" charset="0"/>
            </a:endParaRPr>
          </a:p>
          <a:p>
            <a:r>
              <a:rPr lang="en-US" sz="2800">
                <a:latin typeface="Georgia" charset="0"/>
                <a:cs typeface="Georgia" charset="0"/>
              </a:rPr>
              <a:t>creativeservices@illinois.edu</a:t>
            </a:r>
          </a:p>
        </p:txBody>
      </p:sp>
      <p:sp>
        <p:nvSpPr>
          <p:cNvPr id="15371"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2"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3"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4"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5"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5376"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7"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8"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9"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0"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81"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2"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949035" y="30327600"/>
            <a:ext cx="5739956" cy="99631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extBox 1"/>
          <p:cNvSpPr txBox="1">
            <a:spLocks noChangeArrowheads="1"/>
          </p:cNvSpPr>
          <p:nvPr/>
        </p:nvSpPr>
        <p:spPr bwMode="auto">
          <a:xfrm>
            <a:off x="2133600" y="2133600"/>
            <a:ext cx="30099000"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4000"/>
              <a:t>Commonly used logos</a:t>
            </a:r>
          </a:p>
        </p:txBody>
      </p:sp>
      <p:pic>
        <p:nvPicPr>
          <p:cNvPr id="16386" name="Picture 2" descr="nsf2.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10238" y="4343400"/>
            <a:ext cx="7315200" cy="7315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7" name="Picture 3" descr="nsf3.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6398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8" name="Picture 4" descr="nsf1.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Custom 3">
      <a:dk1>
        <a:srgbClr val="131F33"/>
      </a:dk1>
      <a:lt1>
        <a:srgbClr val="FFFFFF"/>
      </a:lt1>
      <a:dk2>
        <a:srgbClr val="DC4D3A"/>
      </a:dk2>
      <a:lt2>
        <a:srgbClr val="FAFAFA"/>
      </a:lt2>
      <a:accent1>
        <a:srgbClr val="131F33"/>
      </a:accent1>
      <a:accent2>
        <a:srgbClr val="DB4C3A"/>
      </a:accent2>
      <a:accent3>
        <a:srgbClr val="555555"/>
      </a:accent3>
      <a:accent4>
        <a:srgbClr val="888888"/>
      </a:accent4>
      <a:accent5>
        <a:srgbClr val="3D64A7"/>
      </a:accent5>
      <a:accent6>
        <a:srgbClr val="B23E2F"/>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10CA1B-542D-3244-B814-5E899E0E5892}" vid="{0D1DA440-3E1F-1243-A175-747014F56C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93</TotalTime>
  <Words>764</Words>
  <Application>Microsoft Macintosh PowerPoint</Application>
  <PresentationFormat>Custom</PresentationFormat>
  <Paragraphs>166</Paragraphs>
  <Slides>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vt:lpstr>
      <vt:lpstr>Arial Black</vt:lpstr>
      <vt:lpstr>Calibri</vt:lpstr>
      <vt:lpstr>Georgia</vt:lpstr>
      <vt:lpstr>Times</vt:lpstr>
      <vt:lpstr>Office Theme</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Azad, Sushmita</dc:creator>
  <cp:keywords/>
  <dc:description/>
  <cp:lastModifiedBy>Azad, Sushmita</cp:lastModifiedBy>
  <cp:revision>5</cp:revision>
  <cp:lastPrinted>2009-06-18T18:06:01Z</cp:lastPrinted>
  <dcterms:created xsi:type="dcterms:W3CDTF">2019-12-07T00:37:14Z</dcterms:created>
  <dcterms:modified xsi:type="dcterms:W3CDTF">2019-12-07T02:10:51Z</dcterms:modified>
  <cp:category/>
</cp:coreProperties>
</file>

<file path=docProps/thumbnail.jpeg>
</file>